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0" r:id="rId30"/>
    <p:sldId id="292" r:id="rId31"/>
    <p:sldId id="294" r:id="rId32"/>
    <p:sldId id="293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9" r:id="rId47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0"/>
  </p:normalViewPr>
  <p:slideViewPr>
    <p:cSldViewPr snapToGrid="0" snapToObjects="1">
      <p:cViewPr varScale="1">
        <p:scale>
          <a:sx n="30" d="100"/>
          <a:sy n="30" d="100"/>
        </p:scale>
        <p:origin x="-2832" y="-10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48032-5BC2-4C49-8A41-44566BAE0375}" type="datetimeFigureOut">
              <a:rPr lang="en-US" smtClean="0"/>
              <a:t>8/2/18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5A852-FB0D-3947-9B1E-EFAC391DC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include a picture of yourself, your family, and share some information about yourself with your new families and students.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r>
              <a:rPr lang="en-US" baseline="0" dirty="0" smtClean="0"/>
              <a:t> parents know what time the bell will ring for dismissal and what pick up procedures are. I also always include a little note that they should email me AND call the office is there is a change in what they normally do after school. I may not get to my email in the afternoon so letting the office know is always very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00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how you will be communicating with your parents</a:t>
            </a:r>
            <a:r>
              <a:rPr lang="en-US" baseline="0" dirty="0" smtClean="0"/>
              <a:t> this year. Do you have a daily folder? Weekly? Share your email and your school number. Here I would also share if you have any social media for your class: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instagram</a:t>
            </a:r>
            <a:r>
              <a:rPr lang="en-US" baseline="0" dirty="0" smtClean="0"/>
              <a:t>, twitter,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0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</a:t>
            </a:r>
            <a:r>
              <a:rPr lang="en-US" baseline="0" dirty="0" smtClean="0"/>
              <a:t> would include the items that you ALWAYS ask for or could use that is NOT on your supply list.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29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will you recognize</a:t>
            </a:r>
            <a:r>
              <a:rPr lang="en-US" baseline="0" dirty="0" smtClean="0"/>
              <a:t> students’ birthdays this year. Share specific information! That way there is no question about what is acceptable and what isn’t.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28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them know what other classroom parties are and dates if you have them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7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will you use volunteers? Let parents</a:t>
            </a:r>
            <a:r>
              <a:rPr lang="en-US" baseline="0" dirty="0" smtClean="0"/>
              <a:t> know jobs that you may have them do. How will you be sending out that information to parents?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25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give tentative or specific information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14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important dates:</a:t>
            </a:r>
            <a:r>
              <a:rPr lang="en-US" baseline="0" dirty="0" smtClean="0"/>
              <a:t> programs, field days,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7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you use this is up to you. You can share your standards/expectations here, or you can share pictures of what your math area looks like…or both!!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38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you use this is up to you. You can share your standards/expectations here, or you can share pictures of what your science area looks like…or both!!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3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Names</a:t>
            </a:r>
            <a:r>
              <a:rPr lang="en-US" baseline="0" dirty="0" smtClean="0"/>
              <a:t>, phone numbers and emails of important school personnel. It could be your principal, assistant principal, secretary, and nurse.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77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you use this is up to you. You can share your standards/expectations here, or you can share pictures of what your writing area looks like…or both!!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1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you use this is up to you. You can share your standards/expectations here, or you can share pictures of what your reading area looks like…or both!!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48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you use this is up to you. You can share your standards/expectations here, or you can share pictures of what your social</a:t>
            </a:r>
            <a:r>
              <a:rPr lang="en-US" baseline="0" dirty="0" smtClean="0"/>
              <a:t> studies </a:t>
            </a:r>
            <a:r>
              <a:rPr lang="en-US" dirty="0" smtClean="0"/>
              <a:t>area looks like…or both!!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74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what types</a:t>
            </a:r>
            <a:r>
              <a:rPr lang="en-US" baseline="0" dirty="0" smtClean="0"/>
              <a:t> of technology you will be using in your classroom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0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a picture of your Music</a:t>
            </a:r>
            <a:r>
              <a:rPr lang="en-US" baseline="0" dirty="0" smtClean="0"/>
              <a:t> teacher, what days you have Music, and maybe some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56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Include a picture of your PE </a:t>
            </a:r>
            <a:r>
              <a:rPr lang="en-US" baseline="0" dirty="0" smtClean="0"/>
              <a:t>teacher, what days you have PE, and maybe some expectations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06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Include a picture of your Librarian </a:t>
            </a:r>
            <a:r>
              <a:rPr lang="en-US" baseline="0" dirty="0" smtClean="0"/>
              <a:t>, what days you have Library, and maybe some expectations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7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Include a picture of your Art </a:t>
            </a:r>
            <a:r>
              <a:rPr lang="en-US" baseline="0" dirty="0" smtClean="0"/>
              <a:t>teacher, what days you have Art, and maybe some expectations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94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Include a picture of your Computer </a:t>
            </a:r>
            <a:r>
              <a:rPr lang="en-US" baseline="0" dirty="0" smtClean="0"/>
              <a:t>teacher, what days you have Computer Lab, and maybe some expectations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15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school health policies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r>
              <a:rPr lang="en-US" baseline="0" dirty="0" smtClean="0"/>
              <a:t> your daily schedule!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07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grading policies here and maybe report card</a:t>
            </a:r>
            <a:r>
              <a:rPr lang="en-US" baseline="0" dirty="0" smtClean="0"/>
              <a:t>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36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use in your classroom? Share your plan here. Pictures are helpful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47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r>
              <a:rPr lang="en-US" baseline="0" dirty="0" smtClean="0"/>
              <a:t> homework policies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9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 on the major dress code policies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61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 always</a:t>
            </a:r>
            <a:r>
              <a:rPr lang="en-US" baseline="0" dirty="0" smtClean="0"/>
              <a:t> remind parents when we go outside and to send their child in weather appropriate clothing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046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parents</a:t>
            </a:r>
            <a:r>
              <a:rPr lang="en-US" baseline="0" dirty="0" smtClean="0"/>
              <a:t> know how long they should be reading with their child every night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721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some fun games that parents can play with their children to help reinforce the math skills that you are working on in your classroom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639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suggestions on how to get their child to</a:t>
            </a:r>
            <a:r>
              <a:rPr lang="en-US" baseline="0" dirty="0" smtClean="0"/>
              <a:t> write at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73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share sight words that are expected here and maybe some fun ideas for them to do at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71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r>
              <a:rPr lang="en-US" baseline="0" dirty="0" smtClean="0"/>
              <a:t> parents know what they can do every night to help their child become an independent and responsible student: packing own snack, getting clothes ready the night before, making sure homework is done.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6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supply lists</a:t>
            </a:r>
            <a:r>
              <a:rPr lang="en-US" baseline="0" dirty="0" smtClean="0"/>
              <a:t> or even extra supplies that you are </a:t>
            </a:r>
            <a:r>
              <a:rPr lang="en-US" baseline="0" dirty="0" err="1" smtClean="0"/>
              <a:t>requestion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parents know what time the first bell rings and when</a:t>
            </a:r>
            <a:r>
              <a:rPr lang="en-US" baseline="0" dirty="0" smtClean="0"/>
              <a:t> the tardy bell rings. Let them know the earliest time that students can be dropped off and what they do when they get there.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89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breakfast prices, where they can pay, where they can find a breakfast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8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Include </a:t>
            </a:r>
            <a:r>
              <a:rPr lang="en-US" dirty="0" err="1" smtClean="0"/>
              <a:t>lunchprices</a:t>
            </a:r>
            <a:r>
              <a:rPr lang="en-US" dirty="0" smtClean="0"/>
              <a:t>, where they can pay, where they can find a lunch menu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your expectations for snack time: will you have class/group snacks or will each student be responsible for bringing their own snack each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A852-FB0D-3947-9B1E-EFAC391DC2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59CF-019D-6642-9135-6C9A63710FA8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89E2-F7A4-F745-8214-466F6DB4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4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59CF-019D-6642-9135-6C9A63710FA8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89E2-F7A4-F745-8214-466F6DB4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0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59CF-019D-6642-9135-6C9A63710FA8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89E2-F7A4-F745-8214-466F6DB4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59CF-019D-6642-9135-6C9A63710FA8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89E2-F7A4-F745-8214-466F6DB4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4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59CF-019D-6642-9135-6C9A63710FA8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89E2-F7A4-F745-8214-466F6DB4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1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59CF-019D-6642-9135-6C9A63710FA8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89E2-F7A4-F745-8214-466F6DB4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59CF-019D-6642-9135-6C9A63710FA8}" type="datetimeFigureOut">
              <a:rPr lang="en-US" smtClean="0"/>
              <a:t>8/2/18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89E2-F7A4-F745-8214-466F6DB4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59CF-019D-6642-9135-6C9A63710FA8}" type="datetimeFigureOut">
              <a:rPr lang="en-US" smtClean="0"/>
              <a:t>8/2/18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89E2-F7A4-F745-8214-466F6DB4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59CF-019D-6642-9135-6C9A63710FA8}" type="datetimeFigureOut">
              <a:rPr lang="en-US" smtClean="0"/>
              <a:t>8/2/18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89E2-F7A4-F745-8214-466F6DB4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4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59CF-019D-6642-9135-6C9A63710FA8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89E2-F7A4-F745-8214-466F6DB4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59CF-019D-6642-9135-6C9A63710FA8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89E2-F7A4-F745-8214-466F6DB4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5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C59CF-019D-6642-9135-6C9A63710FA8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289E2-F7A4-F745-8214-466F6DB4A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1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mailto:hunthb@scsk12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hyperlink" Target="https://www.parent.co/sight-words-are-so-2016-new-study-finds-the-real-key-to-early-literacy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8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3497" y="2568799"/>
            <a:ext cx="61502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All students need to bring a refillable water bottle everyday  with WATER.</a:t>
            </a:r>
          </a:p>
          <a:p>
            <a:pPr algn="ctr"/>
            <a:endParaRPr lang="en-US" sz="3200" dirty="0">
              <a:latin typeface="Comic Sans MS"/>
              <a:cs typeface="Comic Sans MS"/>
            </a:endParaRPr>
          </a:p>
          <a:p>
            <a:pPr algn="ctr"/>
            <a:r>
              <a:rPr lang="en-US" sz="3200" dirty="0" smtClean="0">
                <a:latin typeface="Comic Sans MS"/>
                <a:cs typeface="Comic Sans MS"/>
              </a:rPr>
              <a:t>Snack calendar – each student will bring (</a:t>
            </a:r>
            <a:r>
              <a:rPr lang="en-US" sz="3200" dirty="0" smtClean="0">
                <a:latin typeface="Comic Sans MS"/>
                <a:cs typeface="Comic Sans MS"/>
              </a:rPr>
              <a:t>21) </a:t>
            </a:r>
            <a:r>
              <a:rPr lang="en-US" sz="3200" dirty="0" smtClean="0">
                <a:latin typeface="Comic Sans MS"/>
                <a:cs typeface="Comic Sans MS"/>
              </a:rPr>
              <a:t>snacks</a:t>
            </a:r>
          </a:p>
          <a:p>
            <a:pPr algn="ctr"/>
            <a:endParaRPr lang="en-US" sz="3200" dirty="0">
              <a:latin typeface="Comic Sans MS"/>
              <a:cs typeface="Comic Sans MS"/>
            </a:endParaRPr>
          </a:p>
          <a:p>
            <a:pPr algn="ctr"/>
            <a:r>
              <a:rPr lang="en-US" sz="3200" dirty="0" smtClean="0">
                <a:latin typeface="Comic Sans MS"/>
                <a:cs typeface="Comic Sans MS"/>
              </a:rPr>
              <a:t>If you forget – Send next day!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1584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2037" y="2839950"/>
            <a:ext cx="63785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KK dismissal is 3:10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We dismiss outside the red double doors.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If there is a change, please</a:t>
            </a:r>
          </a:p>
          <a:p>
            <a:pPr algn="ctr"/>
            <a:r>
              <a:rPr lang="en-US" sz="3600" dirty="0" smtClean="0"/>
              <a:t>CALL THE OFFICE.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5613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725" y="2625883"/>
            <a:ext cx="669252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Please feel free to share any concerns or ask me any questions!</a:t>
            </a:r>
          </a:p>
          <a:p>
            <a:pPr algn="ctr"/>
            <a:r>
              <a:rPr lang="en-US" sz="3600" dirty="0" smtClean="0"/>
              <a:t>Email, notes, texts – are fine!</a:t>
            </a:r>
          </a:p>
          <a:p>
            <a:pPr algn="ctr"/>
            <a:endParaRPr lang="en-US" sz="3600" dirty="0"/>
          </a:p>
          <a:p>
            <a:pPr algn="ctr"/>
            <a:r>
              <a:rPr lang="en-US" sz="2400" dirty="0" smtClean="0"/>
              <a:t>Please – no texts or phone calls during the school day!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Technology is a great tool for communication!</a:t>
            </a:r>
          </a:p>
          <a:p>
            <a:pPr algn="ctr"/>
            <a:r>
              <a:rPr lang="en-US" sz="2400" dirty="0" smtClean="0"/>
              <a:t>Remind app, sign up genius</a:t>
            </a:r>
            <a:r>
              <a:rPr lang="en-US" sz="2400" dirty="0" smtClean="0"/>
              <a:t>, SEESAW </a:t>
            </a:r>
            <a:r>
              <a:rPr lang="is-I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201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6530" y="2782865"/>
            <a:ext cx="7406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Wish List </a:t>
            </a:r>
            <a:r>
              <a:rPr lang="en-US" sz="3600" dirty="0" smtClean="0"/>
              <a:t>(wil</a:t>
            </a:r>
            <a:r>
              <a:rPr lang="en-US" sz="3600" dirty="0" smtClean="0"/>
              <a:t>l create on Amazon</a:t>
            </a:r>
            <a:r>
              <a:rPr lang="en-US" sz="3600" dirty="0" smtClean="0"/>
              <a:t>)</a:t>
            </a:r>
            <a:endParaRPr lang="en-US" sz="3600" dirty="0" smtClean="0"/>
          </a:p>
          <a:p>
            <a:pPr algn="ctr"/>
            <a:r>
              <a:rPr lang="en-US" sz="3600" dirty="0" smtClean="0"/>
              <a:t>Donor’s Choose class </a:t>
            </a:r>
            <a:r>
              <a:rPr lang="en-US" sz="3600" dirty="0" smtClean="0"/>
              <a:t>grant</a:t>
            </a:r>
          </a:p>
          <a:p>
            <a:pPr algn="ctr"/>
            <a:r>
              <a:rPr lang="en-US" sz="3600" dirty="0" smtClean="0"/>
              <a:t>TPT or Amazon</a:t>
            </a:r>
            <a:endParaRPr lang="en-US" sz="3600" dirty="0" smtClean="0"/>
          </a:p>
          <a:p>
            <a:pPr algn="ctr"/>
            <a:r>
              <a:rPr lang="en-US" sz="3600" dirty="0" smtClean="0"/>
              <a:t>Hobby Lobby or scrapbook donations</a:t>
            </a:r>
          </a:p>
          <a:p>
            <a:pPr algn="ctr"/>
            <a:r>
              <a:rPr lang="en-US" sz="3600" dirty="0" smtClean="0"/>
              <a:t>Special sign-ups for Theme Studies</a:t>
            </a:r>
          </a:p>
          <a:p>
            <a:pPr algn="ctr"/>
            <a:r>
              <a:rPr lang="en-US" sz="3600" dirty="0" smtClean="0"/>
              <a:t>Pack of T-shirts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935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484" y="2554528"/>
            <a:ext cx="7134882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Titles for Tomorrow (PTO)</a:t>
            </a:r>
          </a:p>
          <a:p>
            <a:pPr algn="ctr"/>
            <a:r>
              <a:rPr lang="en-US" sz="3600" dirty="0" smtClean="0"/>
              <a:t>Special Snack Day</a:t>
            </a:r>
          </a:p>
          <a:p>
            <a:pPr algn="ctr"/>
            <a:r>
              <a:rPr lang="en-US" sz="3600" dirty="0" smtClean="0"/>
              <a:t>Birthday </a:t>
            </a:r>
            <a:r>
              <a:rPr lang="en-US" sz="3600" dirty="0" smtClean="0"/>
              <a:t>Lunch</a:t>
            </a:r>
          </a:p>
          <a:p>
            <a:pPr algn="ctr"/>
            <a:r>
              <a:rPr lang="en-US" sz="3600" dirty="0" smtClean="0"/>
              <a:t>Parent Reader</a:t>
            </a:r>
            <a:endParaRPr lang="en-US" sz="36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Invitations welcome for whole class, or all boys/all girls</a:t>
            </a:r>
            <a:r>
              <a:rPr lang="is-IS" sz="2800" dirty="0" smtClean="0"/>
              <a:t>… (join PTO)</a:t>
            </a:r>
            <a:endParaRPr lang="en-US" sz="28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No balloons, cupcakes</a:t>
            </a:r>
            <a:r>
              <a:rPr lang="is-I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674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6865" y="2697239"/>
            <a:ext cx="714915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Thanksgiving Feast</a:t>
            </a:r>
          </a:p>
          <a:p>
            <a:pPr algn="ctr"/>
            <a:r>
              <a:rPr lang="en-US" sz="3600" dirty="0" smtClean="0"/>
              <a:t>Winter Party</a:t>
            </a:r>
          </a:p>
          <a:p>
            <a:pPr algn="ctr"/>
            <a:r>
              <a:rPr lang="en-US" sz="3600" dirty="0" smtClean="0"/>
              <a:t>End of the Year Party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*Mrs. </a:t>
            </a:r>
            <a:r>
              <a:rPr lang="en-US" sz="3600" dirty="0" err="1" smtClean="0"/>
              <a:t>McNary</a:t>
            </a:r>
            <a:r>
              <a:rPr lang="en-US" sz="3600" dirty="0" smtClean="0"/>
              <a:t> – big on limiting edible treats for non-party </a:t>
            </a:r>
            <a:r>
              <a:rPr lang="en-US" sz="3600" dirty="0" smtClean="0"/>
              <a:t>days, but I can usually work around calling it a work station*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136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6753" y="2611612"/>
            <a:ext cx="7049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Room Parent</a:t>
            </a:r>
          </a:p>
          <a:p>
            <a:pPr algn="ctr"/>
            <a:r>
              <a:rPr lang="en-US" sz="2800" dirty="0" smtClean="0"/>
              <a:t>Assistant Room Parents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Binder Helpers</a:t>
            </a:r>
          </a:p>
          <a:p>
            <a:pPr algn="ctr"/>
            <a:r>
              <a:rPr lang="en-US" sz="2800" dirty="0" smtClean="0"/>
              <a:t>Scrapbook Helpers</a:t>
            </a:r>
          </a:p>
          <a:p>
            <a:pPr algn="ctr"/>
            <a:r>
              <a:rPr lang="en-US" sz="2800" dirty="0" smtClean="0"/>
              <a:t>T-shirt Helpers (for field trips)</a:t>
            </a:r>
          </a:p>
          <a:p>
            <a:pPr algn="ctr"/>
            <a:r>
              <a:rPr lang="en-US" sz="2800" dirty="0" smtClean="0"/>
              <a:t>Special Day Station </a:t>
            </a:r>
            <a:r>
              <a:rPr lang="en-US" sz="2800" dirty="0" smtClean="0"/>
              <a:t>Assistants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*volunteer sign-ups usually begin in October*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616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275" y="2697239"/>
            <a:ext cx="6235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Zoo Field Trip</a:t>
            </a:r>
          </a:p>
          <a:p>
            <a:pPr algn="ctr"/>
            <a:r>
              <a:rPr lang="en-US" sz="3600" dirty="0" smtClean="0"/>
              <a:t>(Halloween)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Spring Field </a:t>
            </a:r>
            <a:r>
              <a:rPr lang="en-US" sz="3600" dirty="0" smtClean="0"/>
              <a:t>Trip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*$ due 30 days prior*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2955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232" y="2768594"/>
            <a:ext cx="7263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Parent Teacher Conferences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Refer to the SCS Calendar</a:t>
            </a:r>
          </a:p>
          <a:p>
            <a:pPr algn="ctr"/>
            <a:r>
              <a:rPr lang="en-US" sz="3600" dirty="0"/>
              <a:t>s</a:t>
            </a:r>
            <a:r>
              <a:rPr lang="en-US" sz="3600" dirty="0" smtClean="0"/>
              <a:t>csk12</a:t>
            </a:r>
            <a:r>
              <a:rPr lang="en-US" sz="3600" dirty="0" smtClean="0"/>
              <a:t>.</a:t>
            </a:r>
            <a:r>
              <a:rPr lang="en-US" sz="3600" dirty="0" smtClean="0"/>
              <a:t>org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Refer to the PTO calendar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5729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1813" y="2682968"/>
            <a:ext cx="560801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Eureka Math</a:t>
            </a:r>
          </a:p>
          <a:p>
            <a:pPr algn="ctr"/>
            <a:r>
              <a:rPr lang="en-US" sz="3600" dirty="0" smtClean="0"/>
              <a:t>(also called </a:t>
            </a:r>
            <a:r>
              <a:rPr lang="en-US" sz="3600" dirty="0" err="1" smtClean="0"/>
              <a:t>EngageNY</a:t>
            </a:r>
            <a:r>
              <a:rPr lang="en-US" sz="3600" dirty="0" smtClean="0"/>
              <a:t>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Calendar Math Routines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Math Journals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Math Stations   </a:t>
            </a:r>
            <a:r>
              <a:rPr lang="en-US" sz="3600" dirty="0" err="1" smtClean="0"/>
              <a:t>iReady</a:t>
            </a:r>
            <a:r>
              <a:rPr lang="en-US" sz="3600" dirty="0" smtClean="0"/>
              <a:t>/</a:t>
            </a:r>
            <a:r>
              <a:rPr lang="en-US" sz="3600" dirty="0" err="1" smtClean="0"/>
              <a:t>Zearn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045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3043" y="3039745"/>
            <a:ext cx="77912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/>
                <a:cs typeface="Comic Sans MS"/>
              </a:rPr>
              <a:t>Mrs. Brooke Hunt, M.Ed. NBCT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4" name="Picture 3" descr="2015realisthenewperfec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62" y="3915653"/>
            <a:ext cx="4452899" cy="296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76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930" y="2868492"/>
            <a:ext cx="6178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Science is embedded in our Reading Block. 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Themes – Plants, Polar Animals</a:t>
            </a:r>
            <a:r>
              <a:rPr lang="is-IS" sz="3600" dirty="0" smtClean="0"/>
              <a:t>…</a:t>
            </a:r>
          </a:p>
          <a:p>
            <a:pPr algn="ctr"/>
            <a:endParaRPr lang="is-IS" sz="3600" dirty="0"/>
          </a:p>
          <a:p>
            <a:pPr algn="ctr"/>
            <a:r>
              <a:rPr lang="is-IS" sz="3600" dirty="0" smtClean="0"/>
              <a:t>Monthly STEM/STEAM Projects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2892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378369"/>
            <a:ext cx="50292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30 minute</a:t>
            </a:r>
          </a:p>
          <a:p>
            <a:pPr algn="ctr"/>
            <a:r>
              <a:rPr lang="en-US" sz="3600" dirty="0" smtClean="0"/>
              <a:t>Daily Writing Block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Stages of Writing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Handwriting Instruction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2923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423" y="2668696"/>
            <a:ext cx="68637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Reading/Language Arts</a:t>
            </a:r>
          </a:p>
          <a:p>
            <a:pPr algn="ctr"/>
            <a:r>
              <a:rPr lang="en-US" sz="3600" dirty="0" smtClean="0"/>
              <a:t>Whole Group</a:t>
            </a:r>
          </a:p>
          <a:p>
            <a:pPr algn="ctr"/>
            <a:r>
              <a:rPr lang="en-US" sz="3600" dirty="0" smtClean="0"/>
              <a:t>Guided Reading Groups</a:t>
            </a:r>
          </a:p>
          <a:p>
            <a:pPr algn="ctr"/>
            <a:r>
              <a:rPr lang="en-US" sz="3600" dirty="0" smtClean="0"/>
              <a:t>Work Stations</a:t>
            </a:r>
          </a:p>
          <a:p>
            <a:pPr algn="ctr"/>
            <a:r>
              <a:rPr lang="en-US" sz="3600" dirty="0" smtClean="0"/>
              <a:t>RTI/Intervention</a:t>
            </a:r>
          </a:p>
          <a:p>
            <a:pPr algn="ctr"/>
            <a:r>
              <a:rPr lang="en-US" sz="3600" dirty="0" smtClean="0"/>
              <a:t>Assessments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0337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358" y="2511714"/>
            <a:ext cx="7363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Our social studies curriculum is embedded into our reading/language arts block.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2600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358" y="3025474"/>
            <a:ext cx="64356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 use a lot of technology in this class!</a:t>
            </a:r>
          </a:p>
          <a:p>
            <a:pPr algn="ctr"/>
            <a:r>
              <a:rPr lang="en-US" sz="3600" dirty="0" smtClean="0"/>
              <a:t>iPods, </a:t>
            </a:r>
            <a:r>
              <a:rPr lang="en-US" sz="3600" dirty="0" err="1" smtClean="0"/>
              <a:t>iPads</a:t>
            </a:r>
            <a:r>
              <a:rPr lang="en-US" sz="3600" dirty="0" smtClean="0"/>
              <a:t>, </a:t>
            </a:r>
            <a:r>
              <a:rPr lang="en-US" sz="3600" dirty="0" err="1" smtClean="0"/>
              <a:t>Macbooks</a:t>
            </a:r>
            <a:r>
              <a:rPr lang="is-IS" sz="3600" dirty="0" smtClean="0"/>
              <a:t>…</a:t>
            </a:r>
          </a:p>
          <a:p>
            <a:pPr algn="ctr"/>
            <a:r>
              <a:rPr lang="en-US" sz="3600" dirty="0" smtClean="0"/>
              <a:t>A</a:t>
            </a:r>
            <a:r>
              <a:rPr lang="is-IS" sz="3600" dirty="0" smtClean="0"/>
              <a:t>pps, programs, assessments...</a:t>
            </a:r>
          </a:p>
          <a:p>
            <a:pPr algn="ctr"/>
            <a:r>
              <a:rPr lang="is-IS" sz="3600" dirty="0" smtClean="0"/>
              <a:t>Smartboard, interactive sites...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1950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338" y="3639132"/>
            <a:ext cx="6835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 have </a:t>
            </a:r>
            <a:r>
              <a:rPr lang="en-US" sz="3600" dirty="0" smtClean="0"/>
              <a:t>(2) </a:t>
            </a:r>
            <a:r>
              <a:rPr lang="en-US" sz="3600" dirty="0" smtClean="0"/>
              <a:t>music teachers</a:t>
            </a:r>
          </a:p>
          <a:p>
            <a:pPr algn="ctr"/>
            <a:r>
              <a:rPr lang="en-US" sz="3600" dirty="0" smtClean="0"/>
              <a:t>(2) </a:t>
            </a:r>
            <a:r>
              <a:rPr lang="en-US" sz="3600" dirty="0" smtClean="0"/>
              <a:t>30</a:t>
            </a:r>
            <a:r>
              <a:rPr lang="en-US" sz="3600" dirty="0" smtClean="0"/>
              <a:t> </a:t>
            </a:r>
            <a:r>
              <a:rPr lang="en-US" sz="3600" dirty="0" smtClean="0"/>
              <a:t>min. music classes/</a:t>
            </a:r>
            <a:r>
              <a:rPr lang="en-US" sz="3600" dirty="0" smtClean="0"/>
              <a:t>week</a:t>
            </a:r>
          </a:p>
          <a:p>
            <a:pPr algn="ctr"/>
            <a:r>
              <a:rPr lang="en-US" sz="3600" dirty="0"/>
              <a:t>*</a:t>
            </a:r>
            <a:r>
              <a:rPr lang="en-US" sz="3600" dirty="0" smtClean="0"/>
              <a:t>Monday &amp; Tuesday</a:t>
            </a:r>
          </a:p>
          <a:p>
            <a:pPr algn="ctr"/>
            <a:r>
              <a:rPr lang="en-US" sz="3600" dirty="0" smtClean="0"/>
              <a:t>Mrs. </a:t>
            </a:r>
            <a:r>
              <a:rPr lang="en-US" sz="3600" dirty="0" err="1" smtClean="0"/>
              <a:t>Fiveash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3019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581" y="2725781"/>
            <a:ext cx="6920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 have (2) P.E. teachers!</a:t>
            </a:r>
          </a:p>
          <a:p>
            <a:pPr algn="ctr"/>
            <a:r>
              <a:rPr lang="en-US" sz="3600" dirty="0" smtClean="0"/>
              <a:t>(2) </a:t>
            </a:r>
            <a:r>
              <a:rPr lang="en-US" sz="3600" dirty="0" smtClean="0"/>
              <a:t>30</a:t>
            </a:r>
            <a:r>
              <a:rPr lang="en-US" sz="3600" dirty="0" smtClean="0"/>
              <a:t> </a:t>
            </a:r>
            <a:r>
              <a:rPr lang="en-US" sz="3600" dirty="0" smtClean="0"/>
              <a:t>minute classes/</a:t>
            </a:r>
            <a:r>
              <a:rPr lang="en-US" sz="3600" dirty="0" smtClean="0"/>
              <a:t>week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Wednesday/Friday</a:t>
            </a:r>
          </a:p>
          <a:p>
            <a:pPr algn="ctr"/>
            <a:r>
              <a:rPr lang="en-US" sz="3600" dirty="0" smtClean="0"/>
              <a:t>2-2:30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7114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404" y="2711510"/>
            <a:ext cx="7234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Mrs. </a:t>
            </a:r>
            <a:r>
              <a:rPr lang="en-US" sz="3600" dirty="0" err="1" smtClean="0"/>
              <a:t>Ferkin</a:t>
            </a:r>
            <a:r>
              <a:rPr lang="en-US" sz="3600" dirty="0" smtClean="0"/>
              <a:t> – Librarian</a:t>
            </a:r>
          </a:p>
          <a:p>
            <a:pPr marL="742950" indent="-742950" algn="ctr">
              <a:buAutoNum type="arabicParenBoth"/>
            </a:pPr>
            <a:r>
              <a:rPr lang="en-US" sz="3600" dirty="0" smtClean="0"/>
              <a:t>30</a:t>
            </a:r>
            <a:r>
              <a:rPr lang="en-US" sz="3600" dirty="0" smtClean="0"/>
              <a:t> </a:t>
            </a:r>
            <a:r>
              <a:rPr lang="en-US" sz="3600" dirty="0" smtClean="0"/>
              <a:t>minute class/week</a:t>
            </a:r>
          </a:p>
          <a:p>
            <a:pPr algn="ctr"/>
            <a:r>
              <a:rPr lang="en-US" sz="3600" dirty="0" smtClean="0"/>
              <a:t>*will be able to check out a book</a:t>
            </a:r>
          </a:p>
          <a:p>
            <a:pPr algn="ctr"/>
            <a:r>
              <a:rPr lang="en-US" sz="3600" dirty="0" smtClean="0"/>
              <a:t>*must return book on Library Day to be able to take books home</a:t>
            </a:r>
          </a:p>
        </p:txBody>
      </p:sp>
    </p:spTree>
    <p:extLst>
      <p:ext uri="{BB962C8B-B14F-4D97-AF65-F5344CB8AC3E}">
        <p14:creationId xmlns:p14="http://schemas.microsoft.com/office/powerpoint/2010/main" val="1091777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693" y="2454630"/>
            <a:ext cx="6535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 have </a:t>
            </a:r>
            <a:r>
              <a:rPr lang="en-US" sz="3600" dirty="0" smtClean="0"/>
              <a:t>(2) </a:t>
            </a:r>
            <a:r>
              <a:rPr lang="en-US" sz="3600" dirty="0" smtClean="0"/>
              <a:t>Art teachers!</a:t>
            </a:r>
          </a:p>
          <a:p>
            <a:pPr algn="ctr"/>
            <a:r>
              <a:rPr lang="en-US" sz="3600" dirty="0" smtClean="0"/>
              <a:t>(2) </a:t>
            </a:r>
            <a:r>
              <a:rPr lang="en-US" sz="3600" dirty="0" smtClean="0"/>
              <a:t>30</a:t>
            </a:r>
            <a:r>
              <a:rPr lang="en-US" sz="3600" dirty="0" smtClean="0"/>
              <a:t> </a:t>
            </a:r>
            <a:r>
              <a:rPr lang="en-US" sz="3600" dirty="0" smtClean="0"/>
              <a:t>minutes classes/</a:t>
            </a:r>
            <a:r>
              <a:rPr lang="en-US" sz="3600" dirty="0" smtClean="0"/>
              <a:t>week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Tuesday/Thursday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6336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4279" y="2340461"/>
            <a:ext cx="7862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KK does not go to the computer lab!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Assessments </a:t>
            </a:r>
          </a:p>
          <a:p>
            <a:pPr algn="ctr"/>
            <a:r>
              <a:rPr lang="en-US" sz="3600" dirty="0" smtClean="0"/>
              <a:t>Using a computer mouse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489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483" y="2854221"/>
            <a:ext cx="74630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My cell – 901.596.7740</a:t>
            </a:r>
          </a:p>
          <a:p>
            <a:pPr algn="ctr"/>
            <a:r>
              <a:rPr lang="en-US" sz="3200" dirty="0" smtClean="0"/>
              <a:t>My email – </a:t>
            </a:r>
            <a:r>
              <a:rPr lang="en-US" sz="3200" dirty="0" smtClean="0">
                <a:hlinkClick r:id="rId4"/>
              </a:rPr>
              <a:t>hunthb@scsk12.org</a:t>
            </a:r>
            <a:endParaRPr lang="en-US" sz="3200" dirty="0" smtClean="0"/>
          </a:p>
          <a:p>
            <a:pPr algn="ctr"/>
            <a:r>
              <a:rPr lang="en-US" sz="3200" dirty="0" smtClean="0"/>
              <a:t>School Office – 901.416.2148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Please provide your email &amp; cell </a:t>
            </a:r>
            <a:r>
              <a:rPr lang="en-US" sz="3200" dirty="0" smtClean="0"/>
              <a:t>number</a:t>
            </a:r>
          </a:p>
          <a:p>
            <a:pPr algn="ctr"/>
            <a:r>
              <a:rPr lang="en-US" sz="3200" dirty="0" smtClean="0"/>
              <a:t>on the sign-in sheet!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*note/phone call for </a:t>
            </a:r>
            <a:r>
              <a:rPr lang="en-US" sz="3200" dirty="0" smtClean="0"/>
              <a:t>absence (3 days)*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84074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2939" y="2911305"/>
            <a:ext cx="6792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There is not a school nurse!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If your child is sick, you will be called to come.  Refer to the handbook for policy info.  </a:t>
            </a:r>
            <a:r>
              <a:rPr lang="en-US" sz="3200" dirty="0" smtClean="0"/>
              <a:t>*Please </a:t>
            </a:r>
            <a:r>
              <a:rPr lang="en-US" sz="3200" dirty="0" smtClean="0"/>
              <a:t>don’t tell them to call if they don’t feel better</a:t>
            </a:r>
            <a:r>
              <a:rPr lang="en-US" sz="3200" dirty="0" smtClean="0"/>
              <a:t>!* TEXT ME!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*change of clothes*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4040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0121" y="2654425"/>
            <a:ext cx="69636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Standards-Based Grading</a:t>
            </a:r>
          </a:p>
          <a:p>
            <a:pPr algn="ctr"/>
            <a:r>
              <a:rPr lang="en-US" sz="3600" dirty="0" smtClean="0"/>
              <a:t>Progress Reports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,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, 4</a:t>
            </a:r>
            <a:r>
              <a:rPr lang="en-US" sz="3600" baseline="30000" dirty="0" smtClean="0"/>
              <a:t>th</a:t>
            </a:r>
          </a:p>
          <a:p>
            <a:pPr algn="ctr"/>
            <a:r>
              <a:rPr lang="en-US" sz="3600" dirty="0" smtClean="0"/>
              <a:t>Benchmark </a:t>
            </a:r>
            <a:r>
              <a:rPr lang="en-US" sz="3600" dirty="0" smtClean="0"/>
              <a:t>Assessments</a:t>
            </a:r>
          </a:p>
          <a:p>
            <a:pPr algn="ctr"/>
            <a:r>
              <a:rPr lang="en-US" sz="3600" dirty="0" smtClean="0"/>
              <a:t>PORTFOLIO</a:t>
            </a:r>
            <a:endParaRPr lang="en-US" sz="3600" dirty="0" smtClean="0"/>
          </a:p>
          <a:p>
            <a:pPr algn="ctr"/>
            <a:r>
              <a:rPr lang="en-US" sz="3600" dirty="0" smtClean="0"/>
              <a:t>Informal Assessments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Daily Calendar (Conduct)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2387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879" y="2511714"/>
            <a:ext cx="5636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Responsive Classroom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Phone Calls, Notes,</a:t>
            </a:r>
          </a:p>
          <a:p>
            <a:pPr algn="ctr"/>
            <a:r>
              <a:rPr lang="en-US" sz="3600" dirty="0" smtClean="0"/>
              <a:t>Office Referrals</a:t>
            </a:r>
          </a:p>
          <a:p>
            <a:pPr algn="ctr"/>
            <a:r>
              <a:rPr lang="en-US" sz="3600" dirty="0" smtClean="0"/>
              <a:t>(for severe behavior)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6981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0687" y="2782865"/>
            <a:ext cx="633577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Monthly Homework </a:t>
            </a:r>
            <a:r>
              <a:rPr lang="en-US" sz="4400" dirty="0" smtClean="0"/>
              <a:t>Packets (differentiated)</a:t>
            </a:r>
            <a:endParaRPr lang="en-US" sz="4400" dirty="0" smtClean="0"/>
          </a:p>
          <a:p>
            <a:pPr algn="ctr"/>
            <a:r>
              <a:rPr lang="en-US" sz="4400" dirty="0" smtClean="0"/>
              <a:t>Theme-Based Projects</a:t>
            </a:r>
          </a:p>
          <a:p>
            <a:pPr algn="ctr"/>
            <a:r>
              <a:rPr lang="en-US" sz="4400" dirty="0" smtClean="0"/>
              <a:t>(optional)</a:t>
            </a:r>
          </a:p>
          <a:p>
            <a:pPr algn="ctr"/>
            <a:r>
              <a:rPr lang="en-US" sz="4400" dirty="0" smtClean="0"/>
              <a:t>*unless finishing work is a problem behavior in class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1255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3051" y="3310896"/>
            <a:ext cx="6292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Refer to Richland Handbook</a:t>
            </a:r>
          </a:p>
          <a:p>
            <a:pPr algn="ctr"/>
            <a:r>
              <a:rPr lang="en-US" sz="3600" dirty="0" smtClean="0"/>
              <a:t>Shirts – white, red or gray</a:t>
            </a:r>
          </a:p>
          <a:p>
            <a:pPr algn="ctr"/>
            <a:r>
              <a:rPr lang="en-US" sz="3600" dirty="0" smtClean="0"/>
              <a:t>NO NAVY</a:t>
            </a:r>
          </a:p>
          <a:p>
            <a:pPr algn="ctr"/>
            <a:r>
              <a:rPr lang="en-US" sz="3600" dirty="0" smtClean="0"/>
              <a:t>Bottoms – navy, black, khaki</a:t>
            </a:r>
          </a:p>
          <a:p>
            <a:pPr algn="ctr"/>
            <a:r>
              <a:rPr lang="en-US" sz="3600" dirty="0" smtClean="0"/>
              <a:t>NO NAVY POLO DRESSES</a:t>
            </a:r>
          </a:p>
          <a:p>
            <a:pPr algn="ctr"/>
            <a:r>
              <a:rPr lang="en-US" sz="3600" dirty="0" smtClean="0"/>
              <a:t>*change of uniform clothes*</a:t>
            </a:r>
          </a:p>
        </p:txBody>
      </p:sp>
    </p:spTree>
    <p:extLst>
      <p:ext uri="{BB962C8B-B14F-4D97-AF65-F5344CB8AC3E}">
        <p14:creationId xmlns:p14="http://schemas.microsoft.com/office/powerpoint/2010/main" val="3943476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660" y="2326190"/>
            <a:ext cx="553666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*</a:t>
            </a:r>
            <a:r>
              <a:rPr lang="en-US" sz="3600" dirty="0" smtClean="0"/>
              <a:t>Same rules apply outside</a:t>
            </a:r>
          </a:p>
          <a:p>
            <a:pPr algn="ctr"/>
            <a:r>
              <a:rPr lang="en-US" sz="3600" dirty="0" smtClean="0"/>
              <a:t>*Use of logical consequences</a:t>
            </a:r>
          </a:p>
          <a:p>
            <a:pPr algn="ctr"/>
            <a:r>
              <a:rPr lang="en-US" sz="3600" dirty="0" smtClean="0"/>
              <a:t>*water bottle</a:t>
            </a:r>
          </a:p>
          <a:p>
            <a:pPr algn="ctr"/>
            <a:r>
              <a:rPr lang="en-US" sz="3600" dirty="0" smtClean="0"/>
              <a:t>*inside playtime during inclement </a:t>
            </a:r>
            <a:r>
              <a:rPr lang="en-US" sz="3600" dirty="0" smtClean="0"/>
              <a:t>weather</a:t>
            </a:r>
          </a:p>
          <a:p>
            <a:pPr algn="ctr"/>
            <a:r>
              <a:rPr lang="en-US" sz="3600" dirty="0" smtClean="0"/>
              <a:t>*please allow independent playtime at the playground</a:t>
            </a:r>
            <a:endParaRPr lang="en-US" sz="3600" dirty="0" smtClean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6661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293" y="2583070"/>
            <a:ext cx="740600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All medications must be given in the office!</a:t>
            </a:r>
          </a:p>
          <a:p>
            <a:pPr algn="ctr"/>
            <a:r>
              <a:rPr lang="en-US" sz="3600" dirty="0" smtClean="0"/>
              <a:t>*must get appropriate form from office/signed by doctor*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Please let me know if your child takes any med at home (i.e. cough)!  It helps keep me informed!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753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311" y="2240563"/>
            <a:ext cx="74916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charset="0"/>
              </a:rPr>
              <a:t>Richland </a:t>
            </a:r>
            <a:r>
              <a:rPr lang="en-US" sz="3600" dirty="0" smtClean="0">
                <a:latin typeface="Arial" charset="0"/>
              </a:rPr>
              <a:t>has </a:t>
            </a:r>
            <a:r>
              <a:rPr lang="en-US" sz="3600" dirty="0">
                <a:latin typeface="Arial" charset="0"/>
              </a:rPr>
              <a:t>many family fun events.  During the school year we will have family science and math night, family reading night as well as many other family oriented activities.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6844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195" y="2497443"/>
            <a:ext cx="67353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Volunteers</a:t>
            </a:r>
            <a:r>
              <a:rPr lang="en-US" sz="4000" dirty="0">
                <a:latin typeface="Arial" charset="0"/>
              </a:rPr>
              <a:t> and 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visitors</a:t>
            </a:r>
            <a:r>
              <a:rPr lang="en-US" sz="4000" dirty="0">
                <a:latin typeface="Arial" charset="0"/>
              </a:rPr>
              <a:t> must </a:t>
            </a:r>
            <a:r>
              <a:rPr lang="en-US" sz="4000" dirty="0" smtClean="0">
                <a:latin typeface="Arial" charset="0"/>
              </a:rPr>
              <a:t>sign in </a:t>
            </a:r>
            <a:r>
              <a:rPr lang="en-US" sz="4000" dirty="0">
                <a:latin typeface="Arial" charset="0"/>
              </a:rPr>
              <a:t>the office and pick up a visitor’s badge</a:t>
            </a:r>
            <a:r>
              <a:rPr lang="en-US" sz="4000" dirty="0" smtClean="0">
                <a:latin typeface="Arial" charset="0"/>
              </a:rPr>
              <a:t>.</a:t>
            </a:r>
          </a:p>
          <a:p>
            <a:pPr algn="ctr"/>
            <a:endParaRPr lang="en-US" sz="4000" dirty="0" smtClean="0">
              <a:latin typeface="Arial" charset="0"/>
            </a:endParaRPr>
          </a:p>
          <a:p>
            <a:pPr algn="ctr"/>
            <a:r>
              <a:rPr lang="en-US" sz="4000" dirty="0" smtClean="0">
                <a:latin typeface="Arial" charset="0"/>
              </a:rPr>
              <a:t>*PLEASE </a:t>
            </a:r>
            <a:r>
              <a:rPr lang="en-US" sz="4000" dirty="0" smtClean="0">
                <a:latin typeface="Arial" charset="0"/>
              </a:rPr>
              <a:t>do not sign in to walk your child down in the mornings.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4913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0121" y="2254834"/>
            <a:ext cx="749162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We will have a rest time every </a:t>
            </a:r>
            <a:r>
              <a:rPr lang="en-US" sz="3200" dirty="0" smtClean="0">
                <a:latin typeface="Comic Sans MS"/>
                <a:cs typeface="Comic Sans MS"/>
              </a:rPr>
              <a:t>day</a:t>
            </a:r>
          </a:p>
          <a:p>
            <a:pPr algn="ctr"/>
            <a:r>
              <a:rPr lang="en-US" sz="3200" dirty="0" smtClean="0">
                <a:latin typeface="Comic Sans MS"/>
                <a:cs typeface="Comic Sans MS"/>
              </a:rPr>
              <a:t>(usually 1:15-1:45)</a:t>
            </a:r>
            <a:r>
              <a:rPr lang="en-US" sz="3200" dirty="0" smtClean="0">
                <a:latin typeface="Comic Sans MS"/>
                <a:cs typeface="Comic Sans MS"/>
              </a:rPr>
              <a:t>.</a:t>
            </a:r>
            <a:endParaRPr lang="en-US" sz="3200" dirty="0" smtClean="0">
              <a:latin typeface="Comic Sans MS"/>
              <a:cs typeface="Comic Sans MS"/>
            </a:endParaRPr>
          </a:p>
          <a:p>
            <a:pPr algn="ctr"/>
            <a:endParaRPr lang="en-US" sz="3200" dirty="0">
              <a:latin typeface="Comic Sans MS"/>
              <a:cs typeface="Comic Sans MS"/>
            </a:endParaRPr>
          </a:p>
          <a:p>
            <a:pPr algn="ctr"/>
            <a:r>
              <a:rPr lang="en-US" sz="3200" dirty="0" smtClean="0">
                <a:latin typeface="Comic Sans MS"/>
                <a:cs typeface="Comic Sans MS"/>
              </a:rPr>
              <a:t>Even if a child does not go to sleep, it’s essential for brain development to have some “down time”!</a:t>
            </a:r>
          </a:p>
          <a:p>
            <a:pPr algn="ctr"/>
            <a:endParaRPr lang="en-US" sz="3200" dirty="0" smtClean="0">
              <a:latin typeface="Comic Sans MS"/>
              <a:cs typeface="Comic Sans MS"/>
            </a:endParaRPr>
          </a:p>
          <a:p>
            <a:pPr algn="ctr"/>
            <a:r>
              <a:rPr lang="en-US" sz="3200" dirty="0" smtClean="0">
                <a:latin typeface="Comic Sans MS"/>
                <a:cs typeface="Comic Sans MS"/>
              </a:rPr>
              <a:t>You may send a small blanket or </a:t>
            </a:r>
            <a:r>
              <a:rPr lang="en-US" sz="3200" dirty="0" smtClean="0">
                <a:latin typeface="Comic Sans MS"/>
                <a:cs typeface="Comic Sans MS"/>
              </a:rPr>
              <a:t>towel and </a:t>
            </a:r>
            <a:r>
              <a:rPr lang="en-US" sz="3200" dirty="0" err="1" smtClean="0">
                <a:latin typeface="Comic Sans MS"/>
                <a:cs typeface="Comic Sans MS"/>
              </a:rPr>
              <a:t>lovie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smtClean="0">
                <a:latin typeface="Comic Sans MS"/>
                <a:cs typeface="Comic Sans MS"/>
              </a:rPr>
              <a:t>that will be kept in the backpack! 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9905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567" y="2497443"/>
            <a:ext cx="8490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8:05 Arrival/Announcements/Journals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8:30 Morning Meeting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  Reading Block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11:</a:t>
            </a:r>
            <a:r>
              <a:rPr lang="en-US" sz="2400" dirty="0" smtClean="0">
                <a:latin typeface="Comic Sans MS"/>
                <a:cs typeface="Comic Sans MS"/>
              </a:rPr>
              <a:t>05 </a:t>
            </a:r>
            <a:r>
              <a:rPr lang="en-US" sz="2400" dirty="0" smtClean="0">
                <a:latin typeface="Comic Sans MS"/>
                <a:cs typeface="Comic Sans MS"/>
              </a:rPr>
              <a:t>Lunch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11:</a:t>
            </a:r>
            <a:r>
              <a:rPr lang="en-US" sz="2400" dirty="0" smtClean="0">
                <a:latin typeface="Comic Sans MS"/>
                <a:cs typeface="Comic Sans MS"/>
              </a:rPr>
              <a:t>35 </a:t>
            </a:r>
            <a:r>
              <a:rPr lang="en-US" sz="2400" dirty="0" smtClean="0">
                <a:latin typeface="Comic Sans MS"/>
                <a:cs typeface="Comic Sans MS"/>
              </a:rPr>
              <a:t>Recess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12:</a:t>
            </a:r>
            <a:r>
              <a:rPr lang="en-US" sz="2400" dirty="0" smtClean="0">
                <a:latin typeface="Comic Sans MS"/>
                <a:cs typeface="Comic Sans MS"/>
              </a:rPr>
              <a:t>15 </a:t>
            </a:r>
            <a:r>
              <a:rPr lang="en-US" sz="2400" dirty="0" smtClean="0">
                <a:latin typeface="Comic Sans MS"/>
                <a:cs typeface="Comic Sans MS"/>
              </a:rPr>
              <a:t>Math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1:</a:t>
            </a:r>
            <a:r>
              <a:rPr lang="en-US" sz="2400" dirty="0">
                <a:latin typeface="Comic Sans MS"/>
                <a:cs typeface="Comic Sans MS"/>
              </a:rPr>
              <a:t>15 Intervention/Enrichment/Rest/Snack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:05 </a:t>
            </a:r>
            <a:r>
              <a:rPr lang="en-US" sz="2400" dirty="0" smtClean="0">
                <a:latin typeface="Comic Sans MS"/>
                <a:cs typeface="Comic Sans MS"/>
              </a:rPr>
              <a:t>ENCORE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:10 Dismissal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18227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483" y="2140665"/>
            <a:ext cx="746308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cs typeface="Chalkduster" charset="0"/>
              </a:rPr>
              <a:t>B.E.E. BINDERS</a:t>
            </a:r>
            <a:r>
              <a:rPr lang="en-US" sz="3600" dirty="0">
                <a:solidFill>
                  <a:srgbClr val="000000"/>
                </a:solidFill>
                <a:cs typeface="Chalkduster" charset="0"/>
              </a:rPr>
              <a:t>  (</a:t>
            </a:r>
            <a:r>
              <a:rPr lang="ja-JP" altLang="en-US" sz="3600" dirty="0">
                <a:solidFill>
                  <a:srgbClr val="000000"/>
                </a:solidFill>
                <a:cs typeface="Chalkduster" charset="0"/>
              </a:rPr>
              <a:t>“</a:t>
            </a:r>
            <a:r>
              <a:rPr lang="en-US" altLang="ja-JP" sz="3600" dirty="0">
                <a:solidFill>
                  <a:srgbClr val="000000"/>
                </a:solidFill>
                <a:cs typeface="Chalkduster" charset="0"/>
              </a:rPr>
              <a:t>Bring </a:t>
            </a:r>
            <a:r>
              <a:rPr lang="en-US" altLang="ja-JP" sz="3600" dirty="0" smtClean="0">
                <a:solidFill>
                  <a:srgbClr val="000000"/>
                </a:solidFill>
                <a:cs typeface="Chalkduster" charset="0"/>
              </a:rPr>
              <a:t>Everything </a:t>
            </a:r>
            <a:r>
              <a:rPr lang="en-US" altLang="ja-JP" sz="3600" dirty="0">
                <a:solidFill>
                  <a:srgbClr val="000000"/>
                </a:solidFill>
                <a:cs typeface="Chalkduster" charset="0"/>
              </a:rPr>
              <a:t>E</a:t>
            </a:r>
            <a:r>
              <a:rPr lang="en-US" altLang="ja-JP" sz="3600" dirty="0" smtClean="0">
                <a:solidFill>
                  <a:srgbClr val="000000"/>
                </a:solidFill>
                <a:cs typeface="Chalkduster" charset="0"/>
              </a:rPr>
              <a:t>veryday</a:t>
            </a:r>
            <a:r>
              <a:rPr lang="ja-JP" altLang="en-US" sz="3600" dirty="0">
                <a:solidFill>
                  <a:srgbClr val="000000"/>
                </a:solidFill>
                <a:cs typeface="Chalkduster" charset="0"/>
              </a:rPr>
              <a:t>”</a:t>
            </a:r>
            <a:r>
              <a:rPr lang="en-US" altLang="ja-JP" sz="3600" dirty="0">
                <a:solidFill>
                  <a:srgbClr val="000000"/>
                </a:solidFill>
                <a:cs typeface="Chalkduster" charset="0"/>
              </a:rPr>
              <a:t>) help keep us organized.  The three-ring binder houses homework packets, take home papers, snack calendars and other items that assist with communication between home and school. </a:t>
            </a:r>
          </a:p>
          <a:p>
            <a:pPr algn="ctr"/>
            <a:r>
              <a:rPr lang="en-US" sz="3600" dirty="0" smtClean="0"/>
              <a:t>Please do not remove the papers from the plastic sleeves (middle).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901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02" y="2485776"/>
            <a:ext cx="666398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onaco"/>
                <a:cs typeface="Monaco"/>
              </a:rPr>
              <a:t>*Remind App </a:t>
            </a:r>
          </a:p>
          <a:p>
            <a:pPr algn="ctr"/>
            <a:r>
              <a:rPr lang="en-US" sz="3600" dirty="0" smtClean="0">
                <a:latin typeface="Monaco"/>
                <a:cs typeface="Monaco"/>
              </a:rPr>
              <a:t>(sign up with email or phone number)</a:t>
            </a:r>
          </a:p>
          <a:p>
            <a:pPr algn="ctr"/>
            <a:r>
              <a:rPr lang="en-US" sz="3600" dirty="0" smtClean="0">
                <a:latin typeface="Monaco"/>
                <a:cs typeface="Monaco"/>
              </a:rPr>
              <a:t>*Sign Up Genius</a:t>
            </a:r>
          </a:p>
          <a:p>
            <a:pPr algn="ctr"/>
            <a:r>
              <a:rPr lang="en-US" sz="3600" dirty="0" smtClean="0">
                <a:latin typeface="Monaco"/>
                <a:cs typeface="Monaco"/>
              </a:rPr>
              <a:t>(this will go to your email</a:t>
            </a:r>
            <a:r>
              <a:rPr lang="en-US" sz="3600" dirty="0" smtClean="0">
                <a:latin typeface="Monaco"/>
                <a:cs typeface="Monaco"/>
              </a:rPr>
              <a:t>)</a:t>
            </a:r>
          </a:p>
          <a:p>
            <a:pPr algn="ctr"/>
            <a:r>
              <a:rPr lang="en-US" sz="3600" dirty="0" smtClean="0">
                <a:latin typeface="Monaco"/>
                <a:cs typeface="Monaco"/>
              </a:rPr>
              <a:t>*SEESAW app</a:t>
            </a:r>
            <a:endParaRPr lang="en-US" sz="3600" dirty="0" smtClean="0">
              <a:latin typeface="Monaco"/>
              <a:cs typeface="Monaco"/>
            </a:endParaRPr>
          </a:p>
          <a:p>
            <a:pPr algn="ctr"/>
            <a:r>
              <a:rPr lang="en-US" sz="3600" dirty="0" smtClean="0">
                <a:latin typeface="Monaco"/>
                <a:cs typeface="Monaco"/>
              </a:rPr>
              <a:t>*Change of Clothes!!!</a:t>
            </a:r>
            <a:endParaRPr lang="en-US" sz="36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4108125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5181" y="2754323"/>
            <a:ext cx="71919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*AR points – students must be able to read the books independently to take the tests</a:t>
            </a:r>
          </a:p>
          <a:p>
            <a:r>
              <a:rPr lang="en-US" sz="3600" dirty="0" smtClean="0"/>
              <a:t>*Decodable readers may come home to target certain skills</a:t>
            </a:r>
          </a:p>
          <a:p>
            <a:r>
              <a:rPr lang="en-US" sz="3600" dirty="0" smtClean="0"/>
              <a:t>*Practice reading high frequency words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8800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8772" y="2383274"/>
            <a:ext cx="71634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*Work Stations</a:t>
            </a:r>
          </a:p>
          <a:p>
            <a:endParaRPr lang="en-US" sz="3600" dirty="0"/>
          </a:p>
          <a:p>
            <a:r>
              <a:rPr lang="en-US" sz="3600" dirty="0" smtClean="0"/>
              <a:t>*Task Cards are differentiated; only the answer sheet may come home</a:t>
            </a:r>
          </a:p>
          <a:p>
            <a:endParaRPr lang="en-US" sz="3600" dirty="0"/>
          </a:p>
          <a:p>
            <a:r>
              <a:rPr lang="en-US" sz="3600" dirty="0" smtClean="0"/>
              <a:t>*Students are encouraged to make choices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9137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6986" y="2129197"/>
            <a:ext cx="607790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*We want to build confident writers in KK!!!</a:t>
            </a:r>
          </a:p>
          <a:p>
            <a:endParaRPr lang="en-US" sz="3600" dirty="0"/>
          </a:p>
          <a:p>
            <a:r>
              <a:rPr lang="en-US" sz="3600" dirty="0" smtClean="0"/>
              <a:t>*encourage creative (inventive) spelling!</a:t>
            </a:r>
          </a:p>
          <a:p>
            <a:endParaRPr lang="en-US" sz="3600" dirty="0"/>
          </a:p>
          <a:p>
            <a:r>
              <a:rPr lang="en-US" sz="3600" dirty="0" smtClean="0"/>
              <a:t>*please don’t “tell them how to spell it”</a:t>
            </a:r>
          </a:p>
          <a:p>
            <a:r>
              <a:rPr lang="en-US" sz="3600" dirty="0" smtClean="0">
                <a:hlinkClick r:id="rId4"/>
              </a:rPr>
              <a:t>Real Key to Early Literacy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9334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401" y="2445856"/>
            <a:ext cx="5715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*Given that info, sight words are still on the KK report card</a:t>
            </a:r>
          </a:p>
          <a:p>
            <a:pPr algn="ctr"/>
            <a:r>
              <a:rPr lang="en-US" sz="3600" dirty="0" smtClean="0"/>
              <a:t>*Some kids will not learn to read phonetically </a:t>
            </a:r>
          </a:p>
          <a:p>
            <a:pPr algn="ctr"/>
            <a:r>
              <a:rPr lang="en-US" sz="3600" dirty="0" smtClean="0"/>
              <a:t>*If you will practice 2 to 3 a week, it won’t be as overwhelming!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9321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043" y="2539920"/>
            <a:ext cx="69206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*walking down, unpacking</a:t>
            </a:r>
            <a:r>
              <a:rPr lang="is-IS" sz="3600" dirty="0" smtClean="0"/>
              <a:t>…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(help the </a:t>
            </a:r>
            <a:r>
              <a:rPr lang="en-US" sz="3600" dirty="0" smtClean="0"/>
              <a:t>stagger day &amp; first day</a:t>
            </a:r>
            <a:r>
              <a:rPr lang="en-US" sz="3600" dirty="0" smtClean="0"/>
              <a:t>)</a:t>
            </a:r>
            <a:endParaRPr lang="en-US" sz="3600" dirty="0" smtClean="0"/>
          </a:p>
          <a:p>
            <a:r>
              <a:rPr lang="en-US" sz="3600" dirty="0" smtClean="0"/>
              <a:t>*kid-friendly lunches</a:t>
            </a:r>
          </a:p>
          <a:p>
            <a:r>
              <a:rPr lang="en-US" sz="3600" dirty="0" smtClean="0"/>
              <a:t>*checking to see if work is being completed at school, conduct skills,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110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9451" y="2668697"/>
            <a:ext cx="75487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A – Act Safely</a:t>
            </a:r>
          </a:p>
          <a:p>
            <a:pPr algn="ctr"/>
            <a:r>
              <a:rPr lang="en-US" sz="3200" dirty="0" smtClean="0">
                <a:latin typeface="Comic Sans MS"/>
                <a:cs typeface="Comic Sans MS"/>
              </a:rPr>
              <a:t>B – Be Responsible and Respectful</a:t>
            </a:r>
          </a:p>
          <a:p>
            <a:pPr algn="ctr"/>
            <a:r>
              <a:rPr lang="en-US" sz="3200" dirty="0" smtClean="0">
                <a:latin typeface="Comic Sans MS"/>
                <a:cs typeface="Comic Sans MS"/>
              </a:rPr>
              <a:t>C – Care for Yourself, Others, and your Environment</a:t>
            </a:r>
          </a:p>
          <a:p>
            <a:pPr algn="ctr"/>
            <a:r>
              <a:rPr lang="en-US" sz="3200" dirty="0" smtClean="0">
                <a:latin typeface="Comic Sans MS"/>
                <a:cs typeface="Comic Sans MS"/>
              </a:rPr>
              <a:t>D – Do your Best at All Times</a:t>
            </a:r>
          </a:p>
          <a:p>
            <a:pPr algn="ctr"/>
            <a:endParaRPr lang="en-US" sz="3200" dirty="0">
              <a:latin typeface="Comic Sans MS"/>
              <a:cs typeface="Comic Sans MS"/>
            </a:endParaRPr>
          </a:p>
          <a:p>
            <a:pPr algn="ctr"/>
            <a:r>
              <a:rPr lang="en-US" sz="3200" dirty="0" smtClean="0">
                <a:latin typeface="Comic Sans MS"/>
                <a:cs typeface="Comic Sans MS"/>
              </a:rPr>
              <a:t>We use logical consequences, fix-it, and take a break time</a:t>
            </a:r>
            <a:r>
              <a:rPr lang="en-US" sz="3200" dirty="0" smtClean="0">
                <a:latin typeface="Comic Sans MS"/>
                <a:cs typeface="Comic Sans MS"/>
              </a:rPr>
              <a:t>.</a:t>
            </a:r>
          </a:p>
          <a:p>
            <a:pPr algn="ctr"/>
            <a:r>
              <a:rPr lang="en-US" sz="3200" dirty="0" smtClean="0">
                <a:latin typeface="Comic Sans MS"/>
                <a:cs typeface="Comic Sans MS"/>
              </a:rPr>
              <a:t>*BEE BINDER CALENDARS*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6943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883" y="2768594"/>
            <a:ext cx="8247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•"/>
            </a:pPr>
            <a:r>
              <a:rPr lang="en-US" sz="2800" dirty="0" smtClean="0"/>
              <a:t>Please see the Richland website for the school supply list </a:t>
            </a:r>
          </a:p>
          <a:p>
            <a:pPr marL="342900" indent="-342900" algn="ctr">
              <a:buFontTx/>
              <a:buChar char="•"/>
            </a:pPr>
            <a:r>
              <a:rPr lang="en-US" sz="2800" u="sng" dirty="0" smtClean="0"/>
              <a:t>Wish List/Necessary but not required:  </a:t>
            </a:r>
            <a:r>
              <a:rPr lang="en-US" sz="2800" dirty="0" err="1" smtClean="0"/>
              <a:t>Chlorox</a:t>
            </a:r>
            <a:r>
              <a:rPr lang="en-US" sz="2800" dirty="0" smtClean="0"/>
              <a:t> wipes, copy paper, scrapbook supplies, Sharpies, Flair Pens, </a:t>
            </a:r>
            <a:r>
              <a:rPr lang="en-US" sz="2800" dirty="0" err="1" smtClean="0"/>
              <a:t>playdough</a:t>
            </a:r>
            <a:r>
              <a:rPr lang="is-IS" sz="2800" dirty="0" smtClean="0"/>
              <a:t>…</a:t>
            </a:r>
            <a:r>
              <a:rPr lang="en-US" sz="2800" dirty="0" smtClean="0"/>
              <a:t> </a:t>
            </a:r>
          </a:p>
          <a:p>
            <a:pPr marL="342900" indent="-342900" algn="ctr">
              <a:buFontTx/>
              <a:buChar char="•"/>
            </a:pPr>
            <a:r>
              <a:rPr lang="en-US" sz="2800" dirty="0" smtClean="0"/>
              <a:t>Backpacks (appropriate size, need a change of </a:t>
            </a:r>
            <a:r>
              <a:rPr lang="en-US" sz="2800" dirty="0" smtClean="0"/>
              <a:t>clothes EVERYDAY</a:t>
            </a:r>
            <a:r>
              <a:rPr lang="is-IS" sz="2800" dirty="0" smtClean="0"/>
              <a:t>…</a:t>
            </a:r>
            <a:r>
              <a:rPr lang="is-IS" sz="2800" dirty="0" smtClean="0"/>
              <a:t>) and a pack of white t-shirts</a:t>
            </a:r>
          </a:p>
          <a:p>
            <a:pPr marL="342900" indent="-342900" algn="ctr">
              <a:buFontTx/>
              <a:buChar char="•"/>
            </a:pPr>
            <a:r>
              <a:rPr lang="is-IS" sz="2800" dirty="0" smtClean="0"/>
              <a:t>Donor’s Choose</a:t>
            </a:r>
          </a:p>
          <a:p>
            <a:pPr marL="342900" indent="-342900" algn="ctr">
              <a:buFontTx/>
              <a:buChar char="•"/>
            </a:pPr>
            <a:r>
              <a:rPr lang="is-IS" sz="2800" dirty="0" smtClean="0"/>
              <a:t>Gift Cards:  Amazon, TPT, Hobby Lobby, 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529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781" y="2454630"/>
            <a:ext cx="67781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Students can arrive at school as early as 7:45 to eat breakfast.</a:t>
            </a:r>
          </a:p>
          <a:p>
            <a:pPr algn="ctr"/>
            <a:r>
              <a:rPr lang="en-US" dirty="0" smtClean="0"/>
              <a:t>*if you are not in OASIS, your child may not be dropped off or enter the building before 7:45*</a:t>
            </a:r>
            <a:r>
              <a:rPr lang="en-US" sz="3600" dirty="0" smtClean="0"/>
              <a:t>  </a:t>
            </a:r>
          </a:p>
          <a:p>
            <a:pPr algn="ctr"/>
            <a:r>
              <a:rPr lang="en-US" sz="3600" dirty="0" smtClean="0"/>
              <a:t>School Hours 8:05-3:10*</a:t>
            </a:r>
          </a:p>
          <a:p>
            <a:pPr algn="ctr"/>
            <a:r>
              <a:rPr lang="en-US" dirty="0" smtClean="0"/>
              <a:t>*please be on time to pick up your child*</a:t>
            </a:r>
            <a:endParaRPr lang="en-US" dirty="0"/>
          </a:p>
          <a:p>
            <a:pPr algn="ctr"/>
            <a:r>
              <a:rPr lang="en-US" sz="3600" dirty="0" smtClean="0"/>
              <a:t>Students are late at 8:</a:t>
            </a:r>
            <a:r>
              <a:rPr lang="en-US" sz="3600" dirty="0" smtClean="0"/>
              <a:t>20!</a:t>
            </a:r>
            <a:endParaRPr lang="en-US" sz="3600" dirty="0" smtClean="0"/>
          </a:p>
          <a:p>
            <a:pPr algn="ctr"/>
            <a:r>
              <a:rPr lang="en-US" dirty="0" smtClean="0"/>
              <a:t>After 8</a:t>
            </a:r>
            <a:r>
              <a:rPr lang="en-US" dirty="0" smtClean="0"/>
              <a:t>/13, </a:t>
            </a:r>
            <a:r>
              <a:rPr lang="en-US" dirty="0" smtClean="0"/>
              <a:t>students will walk down by themselves from the </a:t>
            </a:r>
            <a:r>
              <a:rPr lang="en-US" dirty="0" smtClean="0"/>
              <a:t>front hallway at </a:t>
            </a:r>
            <a:r>
              <a:rPr lang="en-US" dirty="0" smtClean="0"/>
              <a:t>the top of the stairs.  </a:t>
            </a:r>
            <a:endParaRPr lang="en-US" dirty="0" smtClean="0"/>
          </a:p>
          <a:p>
            <a:pPr algn="ctr"/>
            <a:r>
              <a:rPr lang="en-US" dirty="0" smtClean="0"/>
              <a:t>If your child has trouble separating, try to arrive right at 8:05 and let them walk in with the 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4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534" y="2725782"/>
            <a:ext cx="66782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Breakfast is free for all SCS students.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Students can arrive no earlier than 7:45 to eat breakfast in the cafeteria.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915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9795" y="2597342"/>
            <a:ext cx="653555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Our lunch time is </a:t>
            </a:r>
            <a:r>
              <a:rPr lang="en-US" sz="3600" dirty="0" smtClean="0"/>
              <a:t>11:05 </a:t>
            </a:r>
            <a:r>
              <a:rPr lang="en-US" sz="3600" dirty="0" smtClean="0"/>
              <a:t>– 11:</a:t>
            </a:r>
            <a:r>
              <a:rPr lang="en-US" sz="3600" dirty="0" smtClean="0"/>
              <a:t>35.</a:t>
            </a:r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You may bring lunch and eat with your child during this </a:t>
            </a:r>
            <a:r>
              <a:rPr lang="en-US" sz="3600" dirty="0" smtClean="0"/>
              <a:t>time after the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9 weeks.</a:t>
            </a:r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Your </a:t>
            </a:r>
            <a:r>
              <a:rPr lang="en-US" sz="3600" dirty="0" smtClean="0"/>
              <a:t>child may bring his/her lunch OR get a tray lunch (not both</a:t>
            </a:r>
            <a:r>
              <a:rPr lang="en-US" sz="3600" dirty="0" smtClean="0"/>
              <a:t>)*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515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2372</Words>
  <Application>Microsoft Macintosh PowerPoint</Application>
  <PresentationFormat>Custom</PresentationFormat>
  <Paragraphs>306</Paragraphs>
  <Slides>46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MPS MPS</dc:creator>
  <cp:lastModifiedBy>robert hall</cp:lastModifiedBy>
  <cp:revision>35</cp:revision>
  <dcterms:created xsi:type="dcterms:W3CDTF">2015-07-06T02:54:39Z</dcterms:created>
  <dcterms:modified xsi:type="dcterms:W3CDTF">2018-08-02T20:57:59Z</dcterms:modified>
</cp:coreProperties>
</file>